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07DBD-AFFD-4802-942C-8CAE260D183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27480-2C7F-4B44-A843-4A3ED2AB0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773d42cb4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773d42cb4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21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773d42cb4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773d42cb4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61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73d42cb4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773d42cb4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449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73d42cb4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773d42cb4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00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773d42cb4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773d42cb4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6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73d42cb4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73d42cb4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860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73d42cb4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73d42cb4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8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773d42cb4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773d42cb4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462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773d42cb4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773d42cb4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015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773d42c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773d42c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112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773d42cb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773d42cb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12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95011693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95011693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35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773d42cb4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773d42cb4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159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773d42cb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773d42cb4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836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773d42cb4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773d42cb4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715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773d42cb4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773d42cb4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687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773d42cb4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773d42cb4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957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773d42cb4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773d42cb4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093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73d42cb4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73d42cb4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931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773d42cb4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773d42cb4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209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73d42cb4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73d42cb4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251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773d42cb4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773d42cb4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38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95011693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95011693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4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773d42cb4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773d42cb4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653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773d42cb4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773d42cb4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80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73d42cb4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773d42cb4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590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773d42cb4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773d42cb4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117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773d42cb4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773d42cb4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17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773d42cb4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773d42cb4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359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773d42cb4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773d42cb4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567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773d42cb4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773d42cb4e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2015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773d42cb4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773d42cb4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9731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773d42cb4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773d42cb4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41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95011693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795011693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2687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7950116935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7950116935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9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773d42cb4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773d42cb4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071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773d42cb4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773d42cb4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79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795011693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795011693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516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795011693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795011693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29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73d42c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773d42c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2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73d42cb4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773d42cb4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357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73d42cb4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773d42cb4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72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8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4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5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vi" smtClean="0"/>
              <a:pPr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5137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7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7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3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2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8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6DDFC-3EE9-4589-BB38-F59690EFC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98D2B-0290-49C4-AC7A-454691155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8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vi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</a:t>
            </a:fld>
            <a:endParaRPr lang="vi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7" name="Google Shape;737;p126"/>
          <p:cNvSpPr txBox="1">
            <a:spLocks noGrp="1"/>
          </p:cNvSpPr>
          <p:nvPr>
            <p:ph type="title"/>
          </p:nvPr>
        </p:nvSpPr>
        <p:spPr>
          <a:xfrm>
            <a:off x="424500" y="2702495"/>
            <a:ext cx="11360800" cy="22010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67"/>
              </a:spcAft>
              <a:buSzPts val="1100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b="1" dirty="0">
              <a:solidFill>
                <a:srgbClr val="01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01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38" name="Google Shape;338;p60"/>
          <p:cNvPicPr preferRelativeResize="0"/>
          <p:nvPr/>
        </p:nvPicPr>
        <p:blipFill rotWithShape="1">
          <a:blip r:embed="rId3">
            <a:alphaModFix/>
          </a:blip>
          <a:srcRect l="1122" t="22922" r="2898"/>
          <a:stretch/>
        </p:blipFill>
        <p:spPr>
          <a:xfrm>
            <a:off x="215434" y="1461001"/>
            <a:ext cx="11732367" cy="52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30829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44" name="Google Shape;344;p61"/>
          <p:cNvPicPr preferRelativeResize="0"/>
          <p:nvPr/>
        </p:nvPicPr>
        <p:blipFill rotWithShape="1">
          <a:blip r:embed="rId3">
            <a:alphaModFix/>
          </a:blip>
          <a:srcRect l="1608" t="23780" r="3226"/>
          <a:stretch/>
        </p:blipFill>
        <p:spPr>
          <a:xfrm>
            <a:off x="309400" y="1427967"/>
            <a:ext cx="11573200" cy="5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96380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50" name="Google Shape;350;p62"/>
          <p:cNvPicPr preferRelativeResize="0"/>
          <p:nvPr/>
        </p:nvPicPr>
        <p:blipFill rotWithShape="1">
          <a:blip r:embed="rId3">
            <a:alphaModFix/>
          </a:blip>
          <a:srcRect l="1770" t="18340" r="3064"/>
          <a:stretch/>
        </p:blipFill>
        <p:spPr>
          <a:xfrm>
            <a:off x="415601" y="1356967"/>
            <a:ext cx="11360801" cy="54785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9386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56" name="Google Shape;356;p63"/>
          <p:cNvPicPr preferRelativeResize="0"/>
          <p:nvPr/>
        </p:nvPicPr>
        <p:blipFill rotWithShape="1">
          <a:blip r:embed="rId3">
            <a:alphaModFix/>
          </a:blip>
          <a:srcRect l="1773" t="22922" r="3376"/>
          <a:stretch/>
        </p:blipFill>
        <p:spPr>
          <a:xfrm>
            <a:off x="203200" y="1356968"/>
            <a:ext cx="11876800" cy="54242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69207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62" name="Google Shape;362;p64"/>
          <p:cNvPicPr preferRelativeResize="0"/>
          <p:nvPr/>
        </p:nvPicPr>
        <p:blipFill rotWithShape="1">
          <a:blip r:embed="rId3">
            <a:alphaModFix/>
          </a:blip>
          <a:srcRect l="1773" t="24357" r="3376"/>
          <a:stretch/>
        </p:blipFill>
        <p:spPr>
          <a:xfrm>
            <a:off x="269300" y="1444467"/>
            <a:ext cx="11746099" cy="52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59768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68" name="Google Shape;368;p65"/>
          <p:cNvPicPr preferRelativeResize="0"/>
          <p:nvPr/>
        </p:nvPicPr>
        <p:blipFill rotWithShape="1">
          <a:blip r:embed="rId3">
            <a:alphaModFix/>
          </a:blip>
          <a:srcRect l="1451" t="23780" r="3055"/>
          <a:stretch/>
        </p:blipFill>
        <p:spPr>
          <a:xfrm>
            <a:off x="309400" y="1444467"/>
            <a:ext cx="11573200" cy="51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03827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74" name="Google Shape;374;p66"/>
          <p:cNvPicPr preferRelativeResize="0"/>
          <p:nvPr/>
        </p:nvPicPr>
        <p:blipFill rotWithShape="1">
          <a:blip r:embed="rId3">
            <a:alphaModFix/>
          </a:blip>
          <a:srcRect l="1611" t="24069" r="3060"/>
          <a:stretch/>
        </p:blipFill>
        <p:spPr>
          <a:xfrm>
            <a:off x="191418" y="1356967"/>
            <a:ext cx="11809167" cy="5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81546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80" name="Google Shape;380;p67"/>
          <p:cNvPicPr preferRelativeResize="0"/>
          <p:nvPr/>
        </p:nvPicPr>
        <p:blipFill rotWithShape="1">
          <a:blip r:embed="rId3">
            <a:alphaModFix/>
          </a:blip>
          <a:srcRect l="1773" t="23494" r="2898"/>
          <a:stretch/>
        </p:blipFill>
        <p:spPr>
          <a:xfrm>
            <a:off x="345801" y="1494034"/>
            <a:ext cx="11599999" cy="52317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740212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86" name="Google Shape;386;p68"/>
          <p:cNvPicPr preferRelativeResize="0"/>
          <p:nvPr/>
        </p:nvPicPr>
        <p:blipFill rotWithShape="1">
          <a:blip r:embed="rId3">
            <a:alphaModFix/>
          </a:blip>
          <a:srcRect l="1611" t="24069" r="3060"/>
          <a:stretch/>
        </p:blipFill>
        <p:spPr>
          <a:xfrm>
            <a:off x="178417" y="1427968"/>
            <a:ext cx="11835160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18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431548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92" name="Google Shape;392;p69"/>
          <p:cNvPicPr preferRelativeResize="0"/>
          <p:nvPr/>
        </p:nvPicPr>
        <p:blipFill rotWithShape="1">
          <a:blip r:embed="rId3">
            <a:alphaModFix/>
          </a:blip>
          <a:srcRect l="1767" t="24069" r="3220"/>
          <a:stretch/>
        </p:blipFill>
        <p:spPr>
          <a:xfrm>
            <a:off x="198400" y="1472634"/>
            <a:ext cx="11795176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82406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Learning Goals</a:t>
            </a:r>
            <a:endParaRPr sz="4000" b="1" dirty="0"/>
          </a:p>
        </p:txBody>
      </p:sp>
      <p:sp>
        <p:nvSpPr>
          <p:cNvPr id="290" name="Google Shape;290;p52"/>
          <p:cNvSpPr txBox="1">
            <a:spLocks noGrp="1"/>
          </p:cNvSpPr>
          <p:nvPr>
            <p:ph type="body" idx="1"/>
          </p:nvPr>
        </p:nvSpPr>
        <p:spPr>
          <a:xfrm>
            <a:off x="1437700" y="1950000"/>
            <a:ext cx="8444400" cy="41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In this section, we will cover: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- The DBSCAN algorithm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- Inputs and outputs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- Algorithm strengths and weaknesses</a:t>
            </a:r>
            <a:endParaRPr sz="2667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67040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98" name="Google Shape;398;p70"/>
          <p:cNvPicPr preferRelativeResize="0"/>
          <p:nvPr/>
        </p:nvPicPr>
        <p:blipFill rotWithShape="1">
          <a:blip r:embed="rId3">
            <a:alphaModFix/>
          </a:blip>
          <a:srcRect l="1613" t="23494" r="2893"/>
          <a:stretch/>
        </p:blipFill>
        <p:spPr>
          <a:xfrm>
            <a:off x="212834" y="1444501"/>
            <a:ext cx="11766349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979723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04" name="Google Shape;404;p71"/>
          <p:cNvPicPr preferRelativeResize="0"/>
          <p:nvPr/>
        </p:nvPicPr>
        <p:blipFill rotWithShape="1">
          <a:blip r:embed="rId3">
            <a:alphaModFix/>
          </a:blip>
          <a:srcRect l="1451" t="24069" r="3055"/>
          <a:stretch/>
        </p:blipFill>
        <p:spPr>
          <a:xfrm>
            <a:off x="236233" y="1477533"/>
            <a:ext cx="11670235" cy="52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398200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10" name="Google Shape;410;p72"/>
          <p:cNvPicPr preferRelativeResize="0"/>
          <p:nvPr/>
        </p:nvPicPr>
        <p:blipFill rotWithShape="1">
          <a:blip r:embed="rId3">
            <a:alphaModFix/>
          </a:blip>
          <a:srcRect l="1128" t="23206" r="2411"/>
          <a:stretch/>
        </p:blipFill>
        <p:spPr>
          <a:xfrm>
            <a:off x="295534" y="1431339"/>
            <a:ext cx="11600933" cy="5190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98099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16" name="Google Shape;416;p73"/>
          <p:cNvPicPr preferRelativeResize="0"/>
          <p:nvPr/>
        </p:nvPicPr>
        <p:blipFill rotWithShape="1">
          <a:blip r:embed="rId3">
            <a:alphaModFix/>
          </a:blip>
          <a:srcRect l="1611" t="23206" r="3060"/>
          <a:stretch/>
        </p:blipFill>
        <p:spPr>
          <a:xfrm>
            <a:off x="309400" y="1472633"/>
            <a:ext cx="11573200" cy="52392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673403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22" name="Google Shape;422;p74"/>
          <p:cNvPicPr preferRelativeResize="0"/>
          <p:nvPr/>
        </p:nvPicPr>
        <p:blipFill rotWithShape="1">
          <a:blip r:embed="rId3">
            <a:alphaModFix/>
          </a:blip>
          <a:srcRect l="1608" t="23494" r="3226"/>
          <a:stretch/>
        </p:blipFill>
        <p:spPr>
          <a:xfrm>
            <a:off x="300400" y="1439568"/>
            <a:ext cx="11591200" cy="52366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05050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28" name="Google Shape;428;p75"/>
          <p:cNvPicPr preferRelativeResize="0"/>
          <p:nvPr/>
        </p:nvPicPr>
        <p:blipFill rotWithShape="1">
          <a:blip r:embed="rId3">
            <a:alphaModFix/>
          </a:blip>
          <a:srcRect l="1606" t="23494" r="2745"/>
          <a:stretch/>
        </p:blipFill>
        <p:spPr>
          <a:xfrm>
            <a:off x="202900" y="1356968"/>
            <a:ext cx="11786192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035537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34" name="Google Shape;434;p76"/>
          <p:cNvPicPr preferRelativeResize="0"/>
          <p:nvPr/>
        </p:nvPicPr>
        <p:blipFill rotWithShape="1">
          <a:blip r:embed="rId3">
            <a:alphaModFix/>
          </a:blip>
          <a:srcRect l="1770" t="24357" r="3064"/>
          <a:stretch/>
        </p:blipFill>
        <p:spPr>
          <a:xfrm>
            <a:off x="166051" y="1560168"/>
            <a:ext cx="11859915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020671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40" name="Google Shape;440;p77"/>
          <p:cNvPicPr preferRelativeResize="0"/>
          <p:nvPr/>
        </p:nvPicPr>
        <p:blipFill rotWithShape="1">
          <a:blip r:embed="rId3">
            <a:alphaModFix/>
          </a:blip>
          <a:srcRect l="1766" t="24357" r="2740"/>
          <a:stretch/>
        </p:blipFill>
        <p:spPr>
          <a:xfrm>
            <a:off x="314800" y="1527100"/>
            <a:ext cx="11566035" cy="5149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40083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46" name="Google Shape;446;p78"/>
          <p:cNvPicPr preferRelativeResize="0"/>
          <p:nvPr/>
        </p:nvPicPr>
        <p:blipFill rotWithShape="1">
          <a:blip r:embed="rId3">
            <a:alphaModFix/>
          </a:blip>
          <a:srcRect l="1769" t="24069" r="2582"/>
          <a:stretch/>
        </p:blipFill>
        <p:spPr>
          <a:xfrm>
            <a:off x="285667" y="1560167"/>
            <a:ext cx="11620668" cy="51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28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945213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52" name="Google Shape;452;p79"/>
          <p:cNvPicPr preferRelativeResize="0"/>
          <p:nvPr/>
        </p:nvPicPr>
        <p:blipFill rotWithShape="1">
          <a:blip r:embed="rId3">
            <a:alphaModFix/>
          </a:blip>
          <a:srcRect l="1608" t="24069" r="3226"/>
          <a:stretch/>
        </p:blipFill>
        <p:spPr>
          <a:xfrm>
            <a:off x="169967" y="1444467"/>
            <a:ext cx="11852048" cy="53143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4211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>
                <a:solidFill>
                  <a:srgbClr val="090800"/>
                </a:solidFill>
              </a:rPr>
              <a:t>DBSCAN</a:t>
            </a:r>
            <a:endParaRPr sz="4000" b="1" dirty="0">
              <a:solidFill>
                <a:srgbClr val="090800"/>
              </a:solidFill>
            </a:endParaRPr>
          </a:p>
        </p:txBody>
      </p:sp>
      <p:sp>
        <p:nvSpPr>
          <p:cNvPr id="296" name="Google Shape;296;p53"/>
          <p:cNvSpPr txBox="1">
            <a:spLocks noGrp="1"/>
          </p:cNvSpPr>
          <p:nvPr>
            <p:ph type="body" idx="1"/>
          </p:nvPr>
        </p:nvSpPr>
        <p:spPr>
          <a:xfrm>
            <a:off x="975000" y="1702100"/>
            <a:ext cx="10427600" cy="457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vi">
                <a:solidFill>
                  <a:srgbClr val="090800"/>
                </a:solidFill>
              </a:rPr>
              <a:t>Density-Based Spatial Clustering of Applications with Noise (DBSCAN)</a:t>
            </a:r>
            <a:endParaRPr>
              <a:solidFill>
                <a:srgbClr val="090800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endParaRPr sz="133">
              <a:solidFill>
                <a:srgbClr val="090800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r>
              <a:rPr lang="vi">
                <a:solidFill>
                  <a:srgbClr val="090800"/>
                </a:solidFill>
              </a:rPr>
              <a:t>A true clustering algorithm: </a:t>
            </a:r>
            <a:endParaRPr>
              <a:solidFill>
                <a:srgbClr val="090800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r>
              <a:rPr lang="vi">
                <a:solidFill>
                  <a:srgbClr val="090800"/>
                </a:solidFill>
              </a:rPr>
              <a:t>- can have points that don't belong to any cluster</a:t>
            </a:r>
            <a:endParaRPr>
              <a:solidFill>
                <a:srgbClr val="090800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endParaRPr sz="133">
              <a:solidFill>
                <a:srgbClr val="090800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r>
              <a:rPr lang="vi">
                <a:solidFill>
                  <a:srgbClr val="090800"/>
                </a:solidFill>
              </a:rPr>
              <a:t>Points are clustered using density of local neighborhood: </a:t>
            </a:r>
            <a:endParaRPr>
              <a:solidFill>
                <a:srgbClr val="090800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r>
              <a:rPr lang="vi">
                <a:solidFill>
                  <a:srgbClr val="090800"/>
                </a:solidFill>
              </a:rPr>
              <a:t>- finds core points in high density regions and expands clusters from them</a:t>
            </a:r>
            <a:endParaRPr>
              <a:solidFill>
                <a:srgbClr val="090800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endParaRPr sz="133">
              <a:solidFill>
                <a:srgbClr val="090800"/>
              </a:solidFill>
            </a:endParaRPr>
          </a:p>
          <a:p>
            <a:pPr marL="0" indent="0"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>
                <a:solidFill>
                  <a:srgbClr val="090800"/>
                </a:solidFill>
              </a:rPr>
              <a:t>Algorithm ends when all points have been classified as either belonging to a cluster or to noise.</a:t>
            </a:r>
            <a:endParaRPr>
              <a:solidFill>
                <a:srgbClr val="0908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708502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58" name="Google Shape;458;p80"/>
          <p:cNvPicPr preferRelativeResize="0"/>
          <p:nvPr/>
        </p:nvPicPr>
        <p:blipFill rotWithShape="1">
          <a:blip r:embed="rId3">
            <a:alphaModFix/>
          </a:blip>
          <a:srcRect l="1773" t="24069" r="2898"/>
          <a:stretch/>
        </p:blipFill>
        <p:spPr>
          <a:xfrm>
            <a:off x="215351" y="1461034"/>
            <a:ext cx="11761300" cy="526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762655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64" name="Google Shape;464;p81"/>
          <p:cNvPicPr preferRelativeResize="0"/>
          <p:nvPr/>
        </p:nvPicPr>
        <p:blipFill rotWithShape="1">
          <a:blip r:embed="rId3">
            <a:alphaModFix/>
          </a:blip>
          <a:srcRect l="1770" t="23780" r="3064"/>
          <a:stretch/>
        </p:blipFill>
        <p:spPr>
          <a:xfrm>
            <a:off x="302434" y="1444500"/>
            <a:ext cx="11587135" cy="52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663964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70" name="Google Shape;470;p82"/>
          <p:cNvPicPr preferRelativeResize="0"/>
          <p:nvPr/>
        </p:nvPicPr>
        <p:blipFill rotWithShape="1">
          <a:blip r:embed="rId3">
            <a:alphaModFix/>
          </a:blip>
          <a:srcRect l="1608" t="23494" r="3226"/>
          <a:stretch/>
        </p:blipFill>
        <p:spPr>
          <a:xfrm>
            <a:off x="309400" y="1505700"/>
            <a:ext cx="11573200" cy="522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524813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76" name="Google Shape;476;p83"/>
          <p:cNvPicPr preferRelativeResize="0"/>
          <p:nvPr/>
        </p:nvPicPr>
        <p:blipFill rotWithShape="1">
          <a:blip r:embed="rId3">
            <a:alphaModFix/>
          </a:blip>
          <a:srcRect l="1772" t="24069" r="2414"/>
          <a:stretch/>
        </p:blipFill>
        <p:spPr>
          <a:xfrm>
            <a:off x="259767" y="1510600"/>
            <a:ext cx="11672467" cy="51986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913183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82" name="Google Shape;482;p84"/>
          <p:cNvPicPr preferRelativeResize="0"/>
          <p:nvPr/>
        </p:nvPicPr>
        <p:blipFill rotWithShape="1">
          <a:blip r:embed="rId3">
            <a:alphaModFix/>
          </a:blip>
          <a:srcRect l="1769" t="23494" r="2582"/>
          <a:stretch/>
        </p:blipFill>
        <p:spPr>
          <a:xfrm>
            <a:off x="202900" y="1427968"/>
            <a:ext cx="11786192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446302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3">
            <a:alphaModFix/>
          </a:blip>
          <a:srcRect l="1770" t="24357" r="3064"/>
          <a:stretch/>
        </p:blipFill>
        <p:spPr>
          <a:xfrm>
            <a:off x="166033" y="1427968"/>
            <a:ext cx="11859923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137561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494" name="Google Shape;494;p86"/>
          <p:cNvPicPr preferRelativeResize="0"/>
          <p:nvPr/>
        </p:nvPicPr>
        <p:blipFill rotWithShape="1">
          <a:blip r:embed="rId3">
            <a:alphaModFix/>
          </a:blip>
          <a:srcRect l="1611" t="24069" r="3060"/>
          <a:stretch/>
        </p:blipFill>
        <p:spPr>
          <a:xfrm>
            <a:off x="178417" y="1444501"/>
            <a:ext cx="11835160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365307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500" name="Google Shape;500;p87"/>
          <p:cNvPicPr preferRelativeResize="0"/>
          <p:nvPr/>
        </p:nvPicPr>
        <p:blipFill rotWithShape="1">
          <a:blip r:embed="rId3">
            <a:alphaModFix/>
          </a:blip>
          <a:srcRect l="1767" t="24069" r="3220"/>
          <a:stretch/>
        </p:blipFill>
        <p:spPr>
          <a:xfrm>
            <a:off x="198417" y="1477534"/>
            <a:ext cx="11795176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745992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3">
            <a:alphaModFix/>
          </a:blip>
          <a:srcRect l="1773" t="23780" r="2898"/>
          <a:stretch/>
        </p:blipFill>
        <p:spPr>
          <a:xfrm>
            <a:off x="182300" y="1461034"/>
            <a:ext cx="11827400" cy="531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38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4305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512" name="Google Shape;512;p89"/>
          <p:cNvPicPr preferRelativeResize="0"/>
          <p:nvPr/>
        </p:nvPicPr>
        <p:blipFill rotWithShape="1">
          <a:blip r:embed="rId3">
            <a:alphaModFix/>
          </a:blip>
          <a:srcRect l="1767" t="24069" r="3220"/>
          <a:stretch/>
        </p:blipFill>
        <p:spPr>
          <a:xfrm>
            <a:off x="198400" y="1439601"/>
            <a:ext cx="11795176" cy="52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71889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>
                <a:solidFill>
                  <a:srgbClr val="090800"/>
                </a:solidFill>
              </a:rPr>
              <a:t>DBSCAN: Inputs</a:t>
            </a:r>
            <a:endParaRPr sz="4000" b="1" dirty="0">
              <a:solidFill>
                <a:srgbClr val="090800"/>
              </a:solidFill>
            </a:endParaRPr>
          </a:p>
        </p:txBody>
      </p:sp>
      <p:sp>
        <p:nvSpPr>
          <p:cNvPr id="302" name="Google Shape;302;p54"/>
          <p:cNvSpPr txBox="1">
            <a:spLocks noGrp="1"/>
          </p:cNvSpPr>
          <p:nvPr>
            <p:ph type="body" idx="1"/>
          </p:nvPr>
        </p:nvSpPr>
        <p:spPr>
          <a:xfrm>
            <a:off x="1239367" y="1702100"/>
            <a:ext cx="9502000" cy="457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" sz="2667" b="1">
                <a:solidFill>
                  <a:srgbClr val="010000"/>
                </a:solidFill>
              </a:rPr>
              <a:t>Required inputs: </a:t>
            </a:r>
            <a:endParaRPr sz="2667" b="1">
              <a:solidFill>
                <a:srgbClr val="01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None/>
            </a:pPr>
            <a:r>
              <a:rPr lang="vi" sz="2667">
                <a:solidFill>
                  <a:srgbClr val="010000"/>
                </a:solidFill>
              </a:rPr>
              <a:t>- </a:t>
            </a:r>
            <a:r>
              <a:rPr lang="vi" sz="2667" b="1">
                <a:solidFill>
                  <a:srgbClr val="010000"/>
                </a:solidFill>
              </a:rPr>
              <a:t>Metric</a:t>
            </a:r>
            <a:r>
              <a:rPr lang="vi" sz="2667">
                <a:solidFill>
                  <a:srgbClr val="010000"/>
                </a:solidFill>
              </a:rPr>
              <a:t>: function to calculate distance </a:t>
            </a:r>
            <a:endParaRPr sz="2667">
              <a:solidFill>
                <a:srgbClr val="01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None/>
            </a:pPr>
            <a:r>
              <a:rPr lang="vi" sz="2667">
                <a:solidFill>
                  <a:srgbClr val="010000"/>
                </a:solidFill>
              </a:rPr>
              <a:t>- </a:t>
            </a:r>
            <a:r>
              <a:rPr lang="vi" sz="2667" b="1">
                <a:solidFill>
                  <a:srgbClr val="010000"/>
                </a:solidFill>
              </a:rPr>
              <a:t>Epsilon</a:t>
            </a:r>
            <a:r>
              <a:rPr lang="vi" sz="2667">
                <a:solidFill>
                  <a:srgbClr val="010000"/>
                </a:solidFill>
              </a:rPr>
              <a:t> (eps, </a:t>
            </a:r>
            <a:r>
              <a:rPr lang="vi" sz="2933">
                <a:solidFill>
                  <a:srgbClr val="010000"/>
                </a:solidFill>
              </a:rPr>
              <a:t>ε</a:t>
            </a:r>
            <a:r>
              <a:rPr lang="vi" sz="2667">
                <a:solidFill>
                  <a:srgbClr val="010000"/>
                </a:solidFill>
              </a:rPr>
              <a:t>): radius of local neighborhood </a:t>
            </a:r>
            <a:endParaRPr sz="2667">
              <a:solidFill>
                <a:srgbClr val="01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None/>
            </a:pPr>
            <a:r>
              <a:rPr lang="vi" sz="2667">
                <a:solidFill>
                  <a:srgbClr val="010000"/>
                </a:solidFill>
              </a:rPr>
              <a:t>- </a:t>
            </a:r>
            <a:r>
              <a:rPr lang="vi" sz="2667" b="1">
                <a:solidFill>
                  <a:srgbClr val="010000"/>
                </a:solidFill>
              </a:rPr>
              <a:t>N_clu</a:t>
            </a:r>
            <a:r>
              <a:rPr lang="vi" sz="2667">
                <a:solidFill>
                  <a:srgbClr val="010000"/>
                </a:solidFill>
              </a:rPr>
              <a:t>: determines density threshold (for fixed </a:t>
            </a:r>
            <a:r>
              <a:rPr lang="vi" sz="2933">
                <a:solidFill>
                  <a:srgbClr val="010000"/>
                </a:solidFill>
              </a:rPr>
              <a:t>ε</a:t>
            </a:r>
            <a:r>
              <a:rPr lang="vi" sz="2667">
                <a:solidFill>
                  <a:srgbClr val="010000"/>
                </a:solidFill>
              </a:rPr>
              <a:t>)</a:t>
            </a:r>
            <a:endParaRPr sz="2667">
              <a:solidFill>
                <a:srgbClr val="010000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endParaRPr sz="2667">
              <a:solidFill>
                <a:srgbClr val="010000"/>
              </a:solidFill>
            </a:endParaRPr>
          </a:p>
          <a:p>
            <a:pPr marL="0" indent="0"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rgbClr val="070600"/>
                </a:solidFill>
              </a:rPr>
              <a:t>Core points are those which have more than n_clu neighbors in their local neighborhood ("</a:t>
            </a:r>
            <a:r>
              <a:rPr lang="vi">
                <a:solidFill>
                  <a:srgbClr val="010000"/>
                </a:solidFill>
              </a:rPr>
              <a:t>ε</a:t>
            </a:r>
            <a:r>
              <a:rPr lang="vi" sz="2667">
                <a:solidFill>
                  <a:srgbClr val="070600"/>
                </a:solidFill>
              </a:rPr>
              <a:t>-neighborhood”).</a:t>
            </a:r>
            <a:endParaRPr sz="2667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130819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DBSCAN: Strengths and Weaknesses</a:t>
            </a:r>
            <a:endParaRPr sz="4000" b="1" dirty="0"/>
          </a:p>
        </p:txBody>
      </p:sp>
      <p:sp>
        <p:nvSpPr>
          <p:cNvPr id="518" name="Google Shape;518;p90"/>
          <p:cNvSpPr txBox="1">
            <a:spLocks noGrp="1"/>
          </p:cNvSpPr>
          <p:nvPr>
            <p:ph type="body" idx="1"/>
          </p:nvPr>
        </p:nvSpPr>
        <p:spPr>
          <a:xfrm>
            <a:off x="826267" y="1652533"/>
            <a:ext cx="10950400" cy="487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vi">
                <a:solidFill>
                  <a:schemeClr val="dk1"/>
                </a:solidFill>
              </a:rPr>
              <a:t>Strengths: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667"/>
              </a:spcBef>
              <a:buNone/>
            </a:pPr>
            <a:r>
              <a:rPr lang="vi">
                <a:solidFill>
                  <a:schemeClr val="dk1"/>
                </a:solidFill>
              </a:rPr>
              <a:t>- No need to specify number of clusters (cf. k-means)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667"/>
              </a:spcBef>
              <a:buNone/>
            </a:pPr>
            <a:r>
              <a:rPr lang="vi">
                <a:solidFill>
                  <a:schemeClr val="dk1"/>
                </a:solidFill>
              </a:rPr>
              <a:t>- Allows for noise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667"/>
              </a:spcBef>
              <a:buNone/>
            </a:pPr>
            <a:r>
              <a:rPr lang="vi">
                <a:solidFill>
                  <a:schemeClr val="dk1"/>
                </a:solidFill>
              </a:rPr>
              <a:t>- Can handle arbitrary-shaped clusters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>
                <a:solidFill>
                  <a:srgbClr val="040300"/>
                </a:solidFill>
              </a:rPr>
              <a:t>Weaknesses:</a:t>
            </a:r>
            <a:endParaRPr>
              <a:solidFill>
                <a:srgbClr val="040300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r>
              <a:rPr lang="vi">
                <a:solidFill>
                  <a:schemeClr val="dk1"/>
                </a:solidFill>
              </a:rPr>
              <a:t>- Requires two parameters (vs. one for k-means) 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r>
              <a:rPr lang="vi">
                <a:solidFill>
                  <a:schemeClr val="dk1"/>
                </a:solidFill>
              </a:rPr>
              <a:t>- Finding appropriate values of ε and n_clu can be difficult 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>
                <a:solidFill>
                  <a:schemeClr val="dk1"/>
                </a:solidFill>
              </a:rPr>
              <a:t>- Does not do well with clusters of different density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40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821290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DBSCAN: the Syntax</a:t>
            </a:r>
            <a:endParaRPr sz="4000" b="1" dirty="0"/>
          </a:p>
        </p:txBody>
      </p:sp>
      <p:pic>
        <p:nvPicPr>
          <p:cNvPr id="524" name="Google Shape;524;p91"/>
          <p:cNvPicPr preferRelativeResize="0"/>
          <p:nvPr/>
        </p:nvPicPr>
        <p:blipFill rotWithShape="1">
          <a:blip r:embed="rId3">
            <a:alphaModFix/>
          </a:blip>
          <a:srcRect l="1127" t="22636" r="6442" b="18339"/>
          <a:stretch/>
        </p:blipFill>
        <p:spPr>
          <a:xfrm>
            <a:off x="415600" y="1841101"/>
            <a:ext cx="11360800" cy="407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41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26168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Learning Recap</a:t>
            </a:r>
            <a:endParaRPr sz="4000" b="1" dirty="0"/>
          </a:p>
        </p:txBody>
      </p:sp>
      <p:sp>
        <p:nvSpPr>
          <p:cNvPr id="530" name="Google Shape;530;p92"/>
          <p:cNvSpPr txBox="1">
            <a:spLocks noGrp="1"/>
          </p:cNvSpPr>
          <p:nvPr>
            <p:ph type="body" idx="1"/>
          </p:nvPr>
        </p:nvSpPr>
        <p:spPr>
          <a:xfrm>
            <a:off x="1520333" y="2131767"/>
            <a:ext cx="8394800" cy="396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" sz="2667">
                <a:solidFill>
                  <a:schemeClr val="dk1"/>
                </a:solidFill>
              </a:rPr>
              <a:t>In this section, we discussed :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None/>
            </a:pPr>
            <a:r>
              <a:rPr lang="vi" sz="2667">
                <a:solidFill>
                  <a:schemeClr val="dk1"/>
                </a:solidFill>
              </a:rPr>
              <a:t>- The DBSCAN algorithm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None/>
            </a:pPr>
            <a:r>
              <a:rPr lang="vi" sz="2667">
                <a:solidFill>
                  <a:schemeClr val="dk1"/>
                </a:solidFill>
              </a:rPr>
              <a:t>- Inputs and outputs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spcAft>
                <a:spcPts val="667"/>
              </a:spcAft>
              <a:buNone/>
            </a:pPr>
            <a:r>
              <a:rPr lang="vi" sz="2667">
                <a:solidFill>
                  <a:schemeClr val="dk1"/>
                </a:solidFill>
              </a:rPr>
              <a:t>- Algorithm strengths and weaknesses</a:t>
            </a:r>
            <a:endParaRPr sz="2667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42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39128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DBSCAN: Outputs</a:t>
            </a:r>
            <a:endParaRPr sz="4000" b="1" dirty="0"/>
          </a:p>
        </p:txBody>
      </p:sp>
      <p:sp>
        <p:nvSpPr>
          <p:cNvPr id="308" name="Google Shape;308;p55"/>
          <p:cNvSpPr txBox="1">
            <a:spLocks noGrp="1"/>
          </p:cNvSpPr>
          <p:nvPr>
            <p:ph type="body" idx="1"/>
          </p:nvPr>
        </p:nvSpPr>
        <p:spPr>
          <a:xfrm>
            <a:off x="747200" y="1553133"/>
            <a:ext cx="11029200" cy="502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vi" b="1">
                <a:solidFill>
                  <a:schemeClr val="dk1"/>
                </a:solidFill>
              </a:rPr>
              <a:t>Three possible labels for any point: </a:t>
            </a:r>
            <a:endParaRPr b="1"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b="1">
                <a:solidFill>
                  <a:schemeClr val="dk1"/>
                </a:solidFill>
              </a:rPr>
              <a:t>- Core:</a:t>
            </a:r>
            <a:endParaRPr b="1">
              <a:solidFill>
                <a:schemeClr val="dk1"/>
              </a:solidFill>
            </a:endParaRPr>
          </a:p>
          <a:p>
            <a:pPr marL="0" indent="609585">
              <a:spcBef>
                <a:spcPts val="667"/>
              </a:spcBef>
              <a:buNone/>
            </a:pPr>
            <a:r>
              <a:rPr lang="vi">
                <a:solidFill>
                  <a:schemeClr val="dk1"/>
                </a:solidFill>
              </a:rPr>
              <a:t>• point which has more than n_clu neighbors in their </a:t>
            </a:r>
            <a:r>
              <a:rPr lang="vi" sz="2933">
                <a:solidFill>
                  <a:srgbClr val="010000"/>
                </a:solidFill>
              </a:rPr>
              <a:t>ε</a:t>
            </a:r>
            <a:r>
              <a:rPr lang="vi">
                <a:solidFill>
                  <a:schemeClr val="dk1"/>
                </a:solidFill>
              </a:rPr>
              <a:t>-neighborhood 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b="1">
                <a:solidFill>
                  <a:schemeClr val="dk1"/>
                </a:solidFill>
              </a:rPr>
              <a:t>- Density-reachable:</a:t>
            </a:r>
            <a:endParaRPr b="1">
              <a:solidFill>
                <a:schemeClr val="dk1"/>
              </a:solidFill>
            </a:endParaRPr>
          </a:p>
          <a:p>
            <a:pPr marL="0" indent="609585">
              <a:spcBef>
                <a:spcPts val="667"/>
              </a:spcBef>
              <a:buNone/>
            </a:pPr>
            <a:r>
              <a:rPr lang="vi">
                <a:solidFill>
                  <a:schemeClr val="dk1"/>
                </a:solidFill>
              </a:rPr>
              <a:t>• an </a:t>
            </a:r>
            <a:r>
              <a:rPr lang="vi" sz="2933">
                <a:solidFill>
                  <a:srgbClr val="010000"/>
                </a:solidFill>
              </a:rPr>
              <a:t>ε</a:t>
            </a:r>
            <a:r>
              <a:rPr lang="vi">
                <a:solidFill>
                  <a:schemeClr val="dk1"/>
                </a:solidFill>
              </a:rPr>
              <a:t>-neighbor of a core point than has fewer than n_clu neighbors itself 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b="1">
                <a:solidFill>
                  <a:schemeClr val="dk1"/>
                </a:solidFill>
              </a:rPr>
              <a:t>- Noise:</a:t>
            </a:r>
            <a:endParaRPr b="1">
              <a:solidFill>
                <a:schemeClr val="dk1"/>
              </a:solidFill>
            </a:endParaRPr>
          </a:p>
          <a:p>
            <a:pPr marL="0" indent="609585">
              <a:spcBef>
                <a:spcPts val="667"/>
              </a:spcBef>
              <a:buNone/>
            </a:pPr>
            <a:r>
              <a:rPr lang="vi">
                <a:solidFill>
                  <a:schemeClr val="dk1"/>
                </a:solidFill>
              </a:rPr>
              <a:t>• a point that has no core points in its </a:t>
            </a:r>
            <a:r>
              <a:rPr lang="vi" sz="2933">
                <a:solidFill>
                  <a:srgbClr val="010000"/>
                </a:solidFill>
              </a:rPr>
              <a:t>ε</a:t>
            </a:r>
            <a:r>
              <a:rPr lang="vi">
                <a:solidFill>
                  <a:schemeClr val="dk1"/>
                </a:solidFill>
              </a:rPr>
              <a:t>-neighborhood 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r>
              <a:rPr lang="vi" b="1">
                <a:solidFill>
                  <a:schemeClr val="dk1"/>
                </a:solidFill>
              </a:rPr>
              <a:t>- Clusters: </a:t>
            </a:r>
            <a:endParaRPr b="1">
              <a:solidFill>
                <a:schemeClr val="dk1"/>
              </a:solidFill>
            </a:endParaRPr>
          </a:p>
          <a:p>
            <a:pPr marL="0" indent="609585"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>
                <a:solidFill>
                  <a:schemeClr val="dk1"/>
                </a:solidFill>
              </a:rPr>
              <a:t>• connected core and density-reachable points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84267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14" name="Google Shape;314;p56"/>
          <p:cNvPicPr preferRelativeResize="0"/>
          <p:nvPr/>
        </p:nvPicPr>
        <p:blipFill rotWithShape="1">
          <a:blip r:embed="rId3">
            <a:alphaModFix/>
          </a:blip>
          <a:srcRect l="1127" t="23206" r="15939"/>
          <a:stretch/>
        </p:blipFill>
        <p:spPr>
          <a:xfrm>
            <a:off x="415600" y="1356968"/>
            <a:ext cx="10571011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94713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20" name="Google Shape;320;p57"/>
          <p:cNvPicPr preferRelativeResize="0"/>
          <p:nvPr/>
        </p:nvPicPr>
        <p:blipFill rotWithShape="1">
          <a:blip r:embed="rId3">
            <a:alphaModFix/>
          </a:blip>
          <a:srcRect l="1286" t="22063" r="16266"/>
          <a:stretch/>
        </p:blipFill>
        <p:spPr>
          <a:xfrm>
            <a:off x="415600" y="1356968"/>
            <a:ext cx="10354875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83126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26" name="Google Shape;326;p58"/>
          <p:cNvPicPr preferRelativeResize="0"/>
          <p:nvPr/>
        </p:nvPicPr>
        <p:blipFill rotWithShape="1">
          <a:blip r:embed="rId3">
            <a:alphaModFix/>
          </a:blip>
          <a:srcRect l="1292" t="22348" r="2247"/>
          <a:stretch/>
        </p:blipFill>
        <p:spPr>
          <a:xfrm>
            <a:off x="253885" y="1356967"/>
            <a:ext cx="11684233" cy="5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8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1451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DBSCAN</a:t>
            </a:r>
            <a:endParaRPr sz="4000" b="1" dirty="0"/>
          </a:p>
        </p:txBody>
      </p:sp>
      <p:pic>
        <p:nvPicPr>
          <p:cNvPr id="332" name="Google Shape;332;p59"/>
          <p:cNvPicPr preferRelativeResize="0"/>
          <p:nvPr/>
        </p:nvPicPr>
        <p:blipFill rotWithShape="1">
          <a:blip r:embed="rId3">
            <a:alphaModFix/>
          </a:blip>
          <a:srcRect l="1770" t="23494" r="3064"/>
          <a:stretch/>
        </p:blipFill>
        <p:spPr>
          <a:xfrm>
            <a:off x="283367" y="1527167"/>
            <a:ext cx="11616800" cy="5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50704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371</Words>
  <Application>Microsoft Office PowerPoint</Application>
  <PresentationFormat>Widescreen</PresentationFormat>
  <Paragraphs>125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DBSCAN</vt:lpstr>
      <vt:lpstr>Learning Goals</vt:lpstr>
      <vt:lpstr>DBSCAN</vt:lpstr>
      <vt:lpstr>DBSCAN: Inputs</vt:lpstr>
      <vt:lpstr>DBSCAN: Outputs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DBSCAN: Strengths and Weaknesses</vt:lpstr>
      <vt:lpstr>DBSCAN: the Syntax</vt:lpstr>
      <vt:lpstr>Learning 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DBSCAN</dc:title>
  <dc:creator>Ngô Đăng Hà An</dc:creator>
  <cp:lastModifiedBy>Ngô Đăng Hà An</cp:lastModifiedBy>
  <cp:revision>3</cp:revision>
  <dcterms:created xsi:type="dcterms:W3CDTF">2022-12-13T18:01:43Z</dcterms:created>
  <dcterms:modified xsi:type="dcterms:W3CDTF">2022-12-15T09:41:06Z</dcterms:modified>
</cp:coreProperties>
</file>